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8075" cx="9144000"/>
  <p:notesSz cx="6858000" cy="9144000"/>
  <p:embeddedFontLst>
    <p:embeddedFont>
      <p:font typeface="Anton"/>
      <p:regular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Antic"/>
      <p:regular r:id="rId25"/>
    </p:embeddedFont>
    <p:embeddedFont>
      <p:font typeface="Pathway Gothic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3">
          <p15:clr>
            <a:srgbClr val="9AA0A6"/>
          </p15:clr>
        </p15:guide>
        <p15:guide id="2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EC2A2B5-F094-4517-8501-12AB86750434}">
  <a:tblStyle styleId="{4EC2A2B5-F094-4517-8501-12AB867504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48A9F48-1CEA-4CD0-8109-900A1850D1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3" orient="horz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ton-regular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athwayGothicOne-regular.fntdata"/><Relationship Id="rId25" Type="http://schemas.openxmlformats.org/officeDocument/2006/relationships/font" Target="fonts/Ant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4083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37dba2503_6_0:notes"/>
          <p:cNvSpPr/>
          <p:nvPr>
            <p:ph idx="2" type="sldImg"/>
          </p:nvPr>
        </p:nvSpPr>
        <p:spPr>
          <a:xfrm>
            <a:off x="384083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37dba250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7dba2503_5_34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37dba2503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37dba2503_4_8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37dba2503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37dba2503_4_0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37dba250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37dba2503_3_18:notes"/>
          <p:cNvSpPr/>
          <p:nvPr>
            <p:ph idx="2" type="sldImg"/>
          </p:nvPr>
        </p:nvSpPr>
        <p:spPr>
          <a:xfrm>
            <a:off x="384083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37dba2503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3b0a13ec0_3_46:notes"/>
          <p:cNvSpPr/>
          <p:nvPr>
            <p:ph idx="2" type="sldImg"/>
          </p:nvPr>
        </p:nvSpPr>
        <p:spPr>
          <a:xfrm>
            <a:off x="384009" y="685800"/>
            <a:ext cx="60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3b0a13ec0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3b0a13ec0_3_183:notes"/>
          <p:cNvSpPr/>
          <p:nvPr>
            <p:ph idx="2" type="sldImg"/>
          </p:nvPr>
        </p:nvSpPr>
        <p:spPr>
          <a:xfrm>
            <a:off x="384009" y="685800"/>
            <a:ext cx="60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3b0a13ec0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3b0a13b29_1_16:notes"/>
          <p:cNvSpPr/>
          <p:nvPr>
            <p:ph idx="2" type="sldImg"/>
          </p:nvPr>
        </p:nvSpPr>
        <p:spPr>
          <a:xfrm>
            <a:off x="384083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3b0a13b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37dba2503_4_21:notes"/>
          <p:cNvSpPr/>
          <p:nvPr>
            <p:ph idx="2" type="sldImg"/>
          </p:nvPr>
        </p:nvSpPr>
        <p:spPr>
          <a:xfrm>
            <a:off x="384083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37dba2503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37dba2503_5_3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37dba2503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37dba2503_2_0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37dba25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37dba2503_2_23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37dba250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37dba2503_5_18:notes"/>
          <p:cNvSpPr/>
          <p:nvPr>
            <p:ph idx="2" type="sldImg"/>
          </p:nvPr>
        </p:nvSpPr>
        <p:spPr>
          <a:xfrm>
            <a:off x="384062" y="685800"/>
            <a:ext cx="6090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37dba2503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9325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639" y="2421260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30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30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flipH="1">
            <a:off x="873181" y="2538556"/>
            <a:ext cx="3449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 flipH="1">
            <a:off x="873481" y="3100823"/>
            <a:ext cx="3628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7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610875" y="-252323"/>
            <a:ext cx="25305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6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6_3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2" type="ctrTitle"/>
          </p:nvPr>
        </p:nvSpPr>
        <p:spPr>
          <a:xfrm>
            <a:off x="3067456" y="3560024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3067456" y="3732709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3" type="ctrTitle"/>
          </p:nvPr>
        </p:nvSpPr>
        <p:spPr>
          <a:xfrm>
            <a:off x="3067456" y="1951269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3067456" y="2123960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5" type="ctrTitle"/>
          </p:nvPr>
        </p:nvSpPr>
        <p:spPr>
          <a:xfrm>
            <a:off x="5785481" y="3560024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785481" y="3732709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7" type="ctrTitle"/>
          </p:nvPr>
        </p:nvSpPr>
        <p:spPr>
          <a:xfrm>
            <a:off x="5785481" y="1951269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5785481" y="2123960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CUSTOM_6_2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85" name="Google Shape;85;p14"/>
          <p:cNvCxnSpPr/>
          <p:nvPr/>
        </p:nvCxnSpPr>
        <p:spPr>
          <a:xfrm>
            <a:off x="4572000" y="1186479"/>
            <a:ext cx="0" cy="3058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4"/>
          <p:cNvCxnSpPr/>
          <p:nvPr/>
        </p:nvCxnSpPr>
        <p:spPr>
          <a:xfrm rot="10800000">
            <a:off x="2271750" y="2712461"/>
            <a:ext cx="4600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4"/>
          <p:cNvSpPr txBox="1"/>
          <p:nvPr>
            <p:ph idx="2" type="ctrTitle"/>
          </p:nvPr>
        </p:nvSpPr>
        <p:spPr>
          <a:xfrm>
            <a:off x="5208500" y="1551904"/>
            <a:ext cx="2152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5208500" y="1724583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3" type="ctrTitle"/>
          </p:nvPr>
        </p:nvSpPr>
        <p:spPr>
          <a:xfrm>
            <a:off x="1798650" y="3157287"/>
            <a:ext cx="2152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4" type="subTitle"/>
          </p:nvPr>
        </p:nvSpPr>
        <p:spPr>
          <a:xfrm>
            <a:off x="2287350" y="3329965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5" type="ctrTitle"/>
          </p:nvPr>
        </p:nvSpPr>
        <p:spPr>
          <a:xfrm>
            <a:off x="1798650" y="1548537"/>
            <a:ext cx="2152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6" type="subTitle"/>
          </p:nvPr>
        </p:nvSpPr>
        <p:spPr>
          <a:xfrm>
            <a:off x="2287350" y="1721216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7" type="ctrTitle"/>
          </p:nvPr>
        </p:nvSpPr>
        <p:spPr>
          <a:xfrm>
            <a:off x="5208500" y="3161252"/>
            <a:ext cx="2152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8" type="subTitle"/>
          </p:nvPr>
        </p:nvSpPr>
        <p:spPr>
          <a:xfrm>
            <a:off x="5208500" y="3333931"/>
            <a:ext cx="1664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ve Columns">
  <p:cSld name="CUSTOM_19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2" type="ctrTitle"/>
          </p:nvPr>
        </p:nvSpPr>
        <p:spPr>
          <a:xfrm>
            <a:off x="1478623" y="2416497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3" type="ctrTitle"/>
          </p:nvPr>
        </p:nvSpPr>
        <p:spPr>
          <a:xfrm>
            <a:off x="3851645" y="2416497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4" type="ctrTitle"/>
          </p:nvPr>
        </p:nvSpPr>
        <p:spPr>
          <a:xfrm>
            <a:off x="6262320" y="2416497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5" type="ctrTitle"/>
          </p:nvPr>
        </p:nvSpPr>
        <p:spPr>
          <a:xfrm>
            <a:off x="2635445" y="4415410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6" type="ctrTitle"/>
          </p:nvPr>
        </p:nvSpPr>
        <p:spPr>
          <a:xfrm>
            <a:off x="5067845" y="4415410"/>
            <a:ext cx="1440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7" type="title"/>
          </p:nvPr>
        </p:nvSpPr>
        <p:spPr>
          <a:xfrm>
            <a:off x="2635452" y="3826733"/>
            <a:ext cx="1440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8" type="title"/>
          </p:nvPr>
        </p:nvSpPr>
        <p:spPr>
          <a:xfrm>
            <a:off x="5081024" y="3826733"/>
            <a:ext cx="1440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9" type="title"/>
          </p:nvPr>
        </p:nvSpPr>
        <p:spPr>
          <a:xfrm>
            <a:off x="3851652" y="1838184"/>
            <a:ext cx="1440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3" type="title"/>
          </p:nvPr>
        </p:nvSpPr>
        <p:spPr>
          <a:xfrm>
            <a:off x="6262328" y="1838184"/>
            <a:ext cx="1440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4" type="title"/>
          </p:nvPr>
        </p:nvSpPr>
        <p:spPr>
          <a:xfrm>
            <a:off x="1478623" y="1838184"/>
            <a:ext cx="1440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6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>
            <a:off x="4184500" y="1613834"/>
            <a:ext cx="4209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 flipH="1">
            <a:off x="3970600" y="2558674"/>
            <a:ext cx="4423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6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2795250" y="1794044"/>
            <a:ext cx="3553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0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1208592" y="1755360"/>
            <a:ext cx="3446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4488708" y="1755360"/>
            <a:ext cx="3446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2487550" y="872050"/>
            <a:ext cx="41688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4"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 1">
  <p:cSld name="CUSTOM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 flipH="1">
            <a:off x="6076197" y="1216635"/>
            <a:ext cx="30678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2" type="ctrTitle"/>
          </p:nvPr>
        </p:nvSpPr>
        <p:spPr>
          <a:xfrm flipH="1">
            <a:off x="6076197" y="2309931"/>
            <a:ext cx="30678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3" type="ctrTitle"/>
          </p:nvPr>
        </p:nvSpPr>
        <p:spPr>
          <a:xfrm flipH="1">
            <a:off x="6076197" y="3403228"/>
            <a:ext cx="30678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4" type="ctrTitle"/>
          </p:nvPr>
        </p:nvSpPr>
        <p:spPr>
          <a:xfrm>
            <a:off x="0" y="3403228"/>
            <a:ext cx="29991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5" type="ctrTitle"/>
          </p:nvPr>
        </p:nvSpPr>
        <p:spPr>
          <a:xfrm>
            <a:off x="0" y="2309931"/>
            <a:ext cx="29991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6" type="ctrTitle"/>
          </p:nvPr>
        </p:nvSpPr>
        <p:spPr>
          <a:xfrm>
            <a:off x="2828250" y="139316"/>
            <a:ext cx="34875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7" type="ctrTitle"/>
          </p:nvPr>
        </p:nvSpPr>
        <p:spPr>
          <a:xfrm>
            <a:off x="0" y="1216635"/>
            <a:ext cx="29991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1092475" y="1642407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0"/>
          <p:cNvSpPr txBox="1"/>
          <p:nvPr>
            <p:ph hasCustomPrompt="1" idx="8" type="title"/>
          </p:nvPr>
        </p:nvSpPr>
        <p:spPr>
          <a:xfrm>
            <a:off x="3504446" y="1236399"/>
            <a:ext cx="1161000" cy="57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0"/>
          <p:cNvSpPr txBox="1"/>
          <p:nvPr>
            <p:ph idx="9" type="subTitle"/>
          </p:nvPr>
        </p:nvSpPr>
        <p:spPr>
          <a:xfrm>
            <a:off x="1092475" y="2735704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13" type="title"/>
          </p:nvPr>
        </p:nvSpPr>
        <p:spPr>
          <a:xfrm>
            <a:off x="3504446" y="2329695"/>
            <a:ext cx="1161000" cy="57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4" type="subTitle"/>
          </p:nvPr>
        </p:nvSpPr>
        <p:spPr>
          <a:xfrm>
            <a:off x="1092475" y="3829000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0"/>
          <p:cNvSpPr txBox="1"/>
          <p:nvPr>
            <p:ph hasCustomPrompt="1" idx="15" type="title"/>
          </p:nvPr>
        </p:nvSpPr>
        <p:spPr>
          <a:xfrm>
            <a:off x="3504446" y="3422992"/>
            <a:ext cx="1161000" cy="57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0"/>
          <p:cNvSpPr txBox="1"/>
          <p:nvPr>
            <p:ph idx="16" type="subTitle"/>
          </p:nvPr>
        </p:nvSpPr>
        <p:spPr>
          <a:xfrm flipH="1">
            <a:off x="6076237" y="1642407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0"/>
          <p:cNvSpPr txBox="1"/>
          <p:nvPr>
            <p:ph hasCustomPrompt="1" idx="17" type="title"/>
          </p:nvPr>
        </p:nvSpPr>
        <p:spPr>
          <a:xfrm flipH="1">
            <a:off x="4479345" y="1236399"/>
            <a:ext cx="1161000" cy="57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0"/>
          <p:cNvSpPr txBox="1"/>
          <p:nvPr>
            <p:ph idx="18" type="subTitle"/>
          </p:nvPr>
        </p:nvSpPr>
        <p:spPr>
          <a:xfrm flipH="1">
            <a:off x="6076237" y="2735704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0"/>
          <p:cNvSpPr txBox="1"/>
          <p:nvPr>
            <p:ph hasCustomPrompt="1" idx="19" type="title"/>
          </p:nvPr>
        </p:nvSpPr>
        <p:spPr>
          <a:xfrm flipH="1">
            <a:off x="4479345" y="2329695"/>
            <a:ext cx="1161000" cy="57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0"/>
          <p:cNvSpPr txBox="1"/>
          <p:nvPr>
            <p:ph idx="20" type="subTitle"/>
          </p:nvPr>
        </p:nvSpPr>
        <p:spPr>
          <a:xfrm flipH="1">
            <a:off x="6076237" y="3829000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20"/>
          <p:cNvSpPr txBox="1"/>
          <p:nvPr>
            <p:ph hasCustomPrompt="1" idx="21" type="title"/>
          </p:nvPr>
        </p:nvSpPr>
        <p:spPr>
          <a:xfrm flipH="1">
            <a:off x="4479345" y="3422992"/>
            <a:ext cx="1161000" cy="57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_1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 flipH="1">
            <a:off x="6076197" y="1216634"/>
            <a:ext cx="3067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ctrTitle"/>
          </p:nvPr>
        </p:nvSpPr>
        <p:spPr>
          <a:xfrm flipH="1">
            <a:off x="6076197" y="2309931"/>
            <a:ext cx="3067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ctrTitle"/>
          </p:nvPr>
        </p:nvSpPr>
        <p:spPr>
          <a:xfrm flipH="1">
            <a:off x="6076197" y="3403228"/>
            <a:ext cx="3067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ctrTitle"/>
          </p:nvPr>
        </p:nvSpPr>
        <p:spPr>
          <a:xfrm>
            <a:off x="0" y="3403228"/>
            <a:ext cx="2998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ctrTitle"/>
          </p:nvPr>
        </p:nvSpPr>
        <p:spPr>
          <a:xfrm>
            <a:off x="0" y="2309931"/>
            <a:ext cx="2998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6" type="ctrTitle"/>
          </p:nvPr>
        </p:nvSpPr>
        <p:spPr>
          <a:xfrm>
            <a:off x="2828250" y="139316"/>
            <a:ext cx="348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7" type="ctrTitle"/>
          </p:nvPr>
        </p:nvSpPr>
        <p:spPr>
          <a:xfrm>
            <a:off x="0" y="1216634"/>
            <a:ext cx="2998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92475" y="1642407"/>
            <a:ext cx="1906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idx="8" type="title"/>
          </p:nvPr>
        </p:nvSpPr>
        <p:spPr>
          <a:xfrm>
            <a:off x="3504446" y="1236399"/>
            <a:ext cx="11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9" type="subTitle"/>
          </p:nvPr>
        </p:nvSpPr>
        <p:spPr>
          <a:xfrm>
            <a:off x="1092475" y="2735703"/>
            <a:ext cx="1906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idx="13" type="title"/>
          </p:nvPr>
        </p:nvSpPr>
        <p:spPr>
          <a:xfrm>
            <a:off x="3504446" y="2329695"/>
            <a:ext cx="11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4" type="subTitle"/>
          </p:nvPr>
        </p:nvSpPr>
        <p:spPr>
          <a:xfrm>
            <a:off x="1092475" y="3829000"/>
            <a:ext cx="1906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3"/>
          <p:cNvSpPr txBox="1"/>
          <p:nvPr>
            <p:ph idx="15" type="title"/>
          </p:nvPr>
        </p:nvSpPr>
        <p:spPr>
          <a:xfrm>
            <a:off x="3504446" y="3422992"/>
            <a:ext cx="11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6" type="subTitle"/>
          </p:nvPr>
        </p:nvSpPr>
        <p:spPr>
          <a:xfrm flipH="1">
            <a:off x="6076237" y="1642407"/>
            <a:ext cx="1906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3"/>
          <p:cNvSpPr txBox="1"/>
          <p:nvPr>
            <p:ph idx="17" type="title"/>
          </p:nvPr>
        </p:nvSpPr>
        <p:spPr>
          <a:xfrm flipH="1">
            <a:off x="4479645" y="1236399"/>
            <a:ext cx="11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8" type="subTitle"/>
          </p:nvPr>
        </p:nvSpPr>
        <p:spPr>
          <a:xfrm flipH="1">
            <a:off x="6076237" y="2735703"/>
            <a:ext cx="1906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3"/>
          <p:cNvSpPr txBox="1"/>
          <p:nvPr>
            <p:ph idx="19" type="title"/>
          </p:nvPr>
        </p:nvSpPr>
        <p:spPr>
          <a:xfrm flipH="1">
            <a:off x="4479645" y="2329695"/>
            <a:ext cx="11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20" type="subTitle"/>
          </p:nvPr>
        </p:nvSpPr>
        <p:spPr>
          <a:xfrm flipH="1">
            <a:off x="6076237" y="3829000"/>
            <a:ext cx="1906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3"/>
          <p:cNvSpPr txBox="1"/>
          <p:nvPr>
            <p:ph idx="21" type="title"/>
          </p:nvPr>
        </p:nvSpPr>
        <p:spPr>
          <a:xfrm flipH="1">
            <a:off x="4479645" y="3422992"/>
            <a:ext cx="11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">
  <p:cSld name="CUSTOM_7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ctrTitle"/>
          </p:nvPr>
        </p:nvSpPr>
        <p:spPr>
          <a:xfrm>
            <a:off x="5714569" y="979357"/>
            <a:ext cx="27558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5714569" y="2295365"/>
            <a:ext cx="25554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CUSTOM_7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ctrTitle"/>
          </p:nvPr>
        </p:nvSpPr>
        <p:spPr>
          <a:xfrm>
            <a:off x="610875" y="1857751"/>
            <a:ext cx="14637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20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CUSTOM_12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ctrTitle"/>
          </p:nvPr>
        </p:nvSpPr>
        <p:spPr>
          <a:xfrm>
            <a:off x="1412938" y="3506129"/>
            <a:ext cx="1126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068400" y="3678819"/>
            <a:ext cx="18162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3" type="ctrTitle"/>
          </p:nvPr>
        </p:nvSpPr>
        <p:spPr>
          <a:xfrm>
            <a:off x="4008384" y="3506129"/>
            <a:ext cx="1126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subTitle"/>
          </p:nvPr>
        </p:nvSpPr>
        <p:spPr>
          <a:xfrm>
            <a:off x="3653012" y="3678819"/>
            <a:ext cx="18162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5" type="ctrTitle"/>
          </p:nvPr>
        </p:nvSpPr>
        <p:spPr>
          <a:xfrm>
            <a:off x="6585650" y="3506129"/>
            <a:ext cx="1126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6" type="subTitle"/>
          </p:nvPr>
        </p:nvSpPr>
        <p:spPr>
          <a:xfrm>
            <a:off x="6241100" y="3678819"/>
            <a:ext cx="18162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2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ctrTitle"/>
          </p:nvPr>
        </p:nvSpPr>
        <p:spPr>
          <a:xfrm>
            <a:off x="619900" y="134920"/>
            <a:ext cx="7904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2" type="ctrTitle"/>
          </p:nvPr>
        </p:nvSpPr>
        <p:spPr>
          <a:xfrm>
            <a:off x="1738808" y="3887468"/>
            <a:ext cx="1614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766850" y="4081633"/>
            <a:ext cx="1558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3" type="ctrTitle"/>
          </p:nvPr>
        </p:nvSpPr>
        <p:spPr>
          <a:xfrm>
            <a:off x="3768564" y="3887468"/>
            <a:ext cx="1614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4" type="subTitle"/>
          </p:nvPr>
        </p:nvSpPr>
        <p:spPr>
          <a:xfrm>
            <a:off x="3781850" y="4070824"/>
            <a:ext cx="1558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5" type="ctrTitle"/>
          </p:nvPr>
        </p:nvSpPr>
        <p:spPr>
          <a:xfrm>
            <a:off x="5772279" y="3887468"/>
            <a:ext cx="1614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6" type="subTitle"/>
          </p:nvPr>
        </p:nvSpPr>
        <p:spPr>
          <a:xfrm>
            <a:off x="5800324" y="4081633"/>
            <a:ext cx="1558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7" type="ctrTitle"/>
          </p:nvPr>
        </p:nvSpPr>
        <p:spPr>
          <a:xfrm>
            <a:off x="1738808" y="1991901"/>
            <a:ext cx="1614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8" type="subTitle"/>
          </p:nvPr>
        </p:nvSpPr>
        <p:spPr>
          <a:xfrm>
            <a:off x="1766850" y="2186073"/>
            <a:ext cx="1558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9" type="ctrTitle"/>
          </p:nvPr>
        </p:nvSpPr>
        <p:spPr>
          <a:xfrm>
            <a:off x="3768568" y="1991901"/>
            <a:ext cx="1614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3" type="subTitle"/>
          </p:nvPr>
        </p:nvSpPr>
        <p:spPr>
          <a:xfrm>
            <a:off x="3781850" y="2175263"/>
            <a:ext cx="1558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4" type="ctrTitle"/>
          </p:nvPr>
        </p:nvSpPr>
        <p:spPr>
          <a:xfrm>
            <a:off x="5772279" y="1991901"/>
            <a:ext cx="1614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5" type="subTitle"/>
          </p:nvPr>
        </p:nvSpPr>
        <p:spPr>
          <a:xfrm>
            <a:off x="5800324" y="2186073"/>
            <a:ext cx="1558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1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2585325" y="3091673"/>
            <a:ext cx="2239200" cy="2199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1139375" y="1782159"/>
            <a:ext cx="25644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1882875" y="3016656"/>
            <a:ext cx="18207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ctrTitle"/>
          </p:nvPr>
        </p:nvSpPr>
        <p:spPr>
          <a:xfrm>
            <a:off x="5270400" y="-451001"/>
            <a:ext cx="24120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421"/>
            <a:ext cx="85206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  <a:defRPr b="0" i="0" sz="2800" u="none" cap="none" strike="noStrike">
                <a:solidFill>
                  <a:schemeClr val="accen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3500"/>
            <a:ext cx="85206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720000" y="1366800"/>
            <a:ext cx="5195100" cy="2409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 flipH="1">
            <a:off x="868800" y="1366800"/>
            <a:ext cx="34497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Restaurant Business Analysis and Optimization Using Yelp Dataset</a:t>
            </a:r>
            <a:endParaRPr sz="4800">
              <a:solidFill>
                <a:srgbClr val="8687D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 flipH="1">
            <a:off x="720000" y="3073475"/>
            <a:ext cx="3645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Vaibhav Saraf                   Saurabh Parkar  </a:t>
            </a:r>
            <a:endParaRPr sz="18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Sanjan Vijayakumar      Kunjan Khatri</a:t>
            </a:r>
            <a:endParaRPr sz="1800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5C36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8449" l="0" r="0" t="24813"/>
          <a:stretch/>
        </p:blipFill>
        <p:spPr>
          <a:xfrm flipH="1">
            <a:off x="4360500" y="540000"/>
            <a:ext cx="4063500" cy="40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4360500" y="540000"/>
            <a:ext cx="4063500" cy="4063500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 rot="-5400000">
            <a:off x="7045325" y="3797250"/>
            <a:ext cx="499800" cy="1612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241750" y="391200"/>
            <a:ext cx="364500" cy="2976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5400000">
            <a:off x="183150" y="2252250"/>
            <a:ext cx="1073700" cy="2976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ctrTitle"/>
          </p:nvPr>
        </p:nvSpPr>
        <p:spPr>
          <a:xfrm>
            <a:off x="0" y="0"/>
            <a:ext cx="9144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Collaborative</a:t>
            </a:r>
            <a:r>
              <a:rPr b="1" lang="es" sz="4800"/>
              <a:t> filtering</a:t>
            </a:r>
            <a:endParaRPr b="1" sz="48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462" y="1360400"/>
            <a:ext cx="5643074" cy="33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874850" y="968200"/>
            <a:ext cx="1613700" cy="324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230500" y="1228950"/>
            <a:ext cx="17502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Input Username</a:t>
            </a:r>
            <a:endParaRPr b="1" sz="1600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1295600" y="2092150"/>
            <a:ext cx="457861" cy="2524525"/>
          </a:xfrm>
          <a:custGeom>
            <a:rect b="b" l="l" r="r" t="t"/>
            <a:pathLst>
              <a:path extrusionOk="0" h="100981" w="34156">
                <a:moveTo>
                  <a:pt x="33166" y="0"/>
                </a:moveTo>
                <a:lnTo>
                  <a:pt x="0" y="0"/>
                </a:lnTo>
                <a:lnTo>
                  <a:pt x="0" y="100981"/>
                </a:lnTo>
                <a:lnTo>
                  <a:pt x="34156" y="100981"/>
                </a:ln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Google Shape;258;p30"/>
          <p:cNvSpPr txBox="1"/>
          <p:nvPr/>
        </p:nvSpPr>
        <p:spPr>
          <a:xfrm rot="-5400000">
            <a:off x="-159700" y="2774675"/>
            <a:ext cx="20790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Top 10 recommendations</a:t>
            </a:r>
            <a:endParaRPr b="1" sz="1800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59" name="Google Shape;259;p30"/>
          <p:cNvSpPr/>
          <p:nvPr/>
        </p:nvSpPr>
        <p:spPr>
          <a:xfrm rot="-5398791">
            <a:off x="7421800" y="2097650"/>
            <a:ext cx="852900" cy="9528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7393525" y="1694650"/>
            <a:ext cx="1750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User similarity</a:t>
            </a:r>
            <a:endParaRPr b="1" sz="18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7393525" y="3055938"/>
            <a:ext cx="1750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Stars and Rating</a:t>
            </a:r>
            <a:endParaRPr b="1" sz="1800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700" y="747150"/>
            <a:ext cx="7468548" cy="41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4272050" y="694500"/>
            <a:ext cx="999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Input text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8" name="Google Shape;268;p31"/>
          <p:cNvSpPr txBox="1"/>
          <p:nvPr>
            <p:ph type="ctrTitle"/>
          </p:nvPr>
        </p:nvSpPr>
        <p:spPr>
          <a:xfrm>
            <a:off x="0" y="0"/>
            <a:ext cx="91440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Text-Based Recommender System - I</a:t>
            </a:r>
            <a:endParaRPr b="1" sz="4800"/>
          </a:p>
        </p:txBody>
      </p:sp>
      <p:sp>
        <p:nvSpPr>
          <p:cNvPr id="269" name="Google Shape;269;p31"/>
          <p:cNvSpPr/>
          <p:nvPr/>
        </p:nvSpPr>
        <p:spPr>
          <a:xfrm>
            <a:off x="1982400" y="747150"/>
            <a:ext cx="1813200" cy="32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3887750" y="825300"/>
            <a:ext cx="384300" cy="168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909850" y="1456250"/>
            <a:ext cx="457861" cy="2969599"/>
          </a:xfrm>
          <a:custGeom>
            <a:rect b="b" l="l" r="r" t="t"/>
            <a:pathLst>
              <a:path extrusionOk="0" h="100981" w="34156">
                <a:moveTo>
                  <a:pt x="33166" y="0"/>
                </a:moveTo>
                <a:lnTo>
                  <a:pt x="0" y="0"/>
                </a:lnTo>
                <a:lnTo>
                  <a:pt x="0" y="100981"/>
                </a:lnTo>
                <a:lnTo>
                  <a:pt x="34156" y="100981"/>
                </a:ln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Google Shape;272;p31"/>
          <p:cNvSpPr txBox="1"/>
          <p:nvPr/>
        </p:nvSpPr>
        <p:spPr>
          <a:xfrm rot="-5400000">
            <a:off x="-1146275" y="2386500"/>
            <a:ext cx="37863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Top restaurant recommendations</a:t>
            </a:r>
            <a:endParaRPr b="1" sz="1800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ctrTitle"/>
          </p:nvPr>
        </p:nvSpPr>
        <p:spPr>
          <a:xfrm>
            <a:off x="0" y="0"/>
            <a:ext cx="9144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Text-Based Recommender System - II</a:t>
            </a:r>
            <a:endParaRPr b="1" sz="4800"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975" y="706900"/>
            <a:ext cx="7652949" cy="431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2166825" y="706900"/>
            <a:ext cx="1398300" cy="22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3657225" y="736000"/>
            <a:ext cx="384300" cy="168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4018800" y="607300"/>
            <a:ext cx="1106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ntic"/>
                <a:ea typeface="Antic"/>
                <a:cs typeface="Antic"/>
                <a:sym typeface="Antic"/>
              </a:rPr>
              <a:t>Input text</a:t>
            </a:r>
            <a:endParaRPr>
              <a:solidFill>
                <a:srgbClr val="FFFFFF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 rot="-5400000">
            <a:off x="-1270850" y="2420125"/>
            <a:ext cx="38478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Top restaurant recommendations</a:t>
            </a:r>
            <a:endParaRPr b="1" sz="1800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909850" y="1296600"/>
            <a:ext cx="457861" cy="3206147"/>
          </a:xfrm>
          <a:custGeom>
            <a:rect b="b" l="l" r="r" t="t"/>
            <a:pathLst>
              <a:path extrusionOk="0" h="100981" w="34156">
                <a:moveTo>
                  <a:pt x="33166" y="0"/>
                </a:moveTo>
                <a:lnTo>
                  <a:pt x="0" y="0"/>
                </a:lnTo>
                <a:lnTo>
                  <a:pt x="0" y="100981"/>
                </a:lnTo>
                <a:lnTo>
                  <a:pt x="34156" y="100981"/>
                </a:ln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ctrTitle"/>
          </p:nvPr>
        </p:nvSpPr>
        <p:spPr>
          <a:xfrm>
            <a:off x="0" y="0"/>
            <a:ext cx="91440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Excellently</a:t>
            </a:r>
            <a:r>
              <a:rPr b="1" lang="es"/>
              <a:t> </a:t>
            </a:r>
            <a:r>
              <a:rPr b="1" lang="es"/>
              <a:t>failed</a:t>
            </a:r>
            <a:endParaRPr b="1"/>
          </a:p>
        </p:txBody>
      </p:sp>
      <p:sp>
        <p:nvSpPr>
          <p:cNvPr id="289" name="Google Shape;289;p33"/>
          <p:cNvSpPr txBox="1"/>
          <p:nvPr>
            <p:ph idx="1" type="subTitle"/>
          </p:nvPr>
        </p:nvSpPr>
        <p:spPr>
          <a:xfrm flipH="1">
            <a:off x="-25" y="900000"/>
            <a:ext cx="9144000" cy="42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Apriori Algorithm for finding Frequent patterns in the review:</a:t>
            </a:r>
            <a:endParaRPr b="1" sz="1400"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Not very insightful results from the tips</a:t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Hierarchical clustering:</a:t>
            </a:r>
            <a:endParaRPr b="1" sz="1400"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Not able to identify the predefined number of cluster </a:t>
            </a:r>
            <a:endParaRPr sz="1400"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Labels at different location as compared to K-Means and GMM</a:t>
            </a:r>
            <a:endParaRPr sz="1400"/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Identified food as category</a:t>
            </a:r>
            <a:endParaRPr b="1" sz="1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50" y="2276100"/>
            <a:ext cx="3578950" cy="2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87" l="0" r="0" t="12069"/>
          <a:stretch/>
        </p:blipFill>
        <p:spPr>
          <a:xfrm>
            <a:off x="3390300" y="964407"/>
            <a:ext cx="3514948" cy="309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2"/>
          <p:cNvCxnSpPr/>
          <p:nvPr/>
        </p:nvCxnSpPr>
        <p:spPr>
          <a:xfrm rot="10800000">
            <a:off x="2159075" y="1572830"/>
            <a:ext cx="2635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7" name="Google Shape;157;p22"/>
          <p:cNvSpPr/>
          <p:nvPr/>
        </p:nvSpPr>
        <p:spPr>
          <a:xfrm>
            <a:off x="3478450" y="998631"/>
            <a:ext cx="3244200" cy="3267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2"/>
          <p:cNvCxnSpPr/>
          <p:nvPr/>
        </p:nvCxnSpPr>
        <p:spPr>
          <a:xfrm rot="10800000">
            <a:off x="5319925" y="2617148"/>
            <a:ext cx="2819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9" name="Google Shape;159;p22"/>
          <p:cNvSpPr txBox="1"/>
          <p:nvPr>
            <p:ph idx="4294967295" type="ctrTitle"/>
          </p:nvPr>
        </p:nvSpPr>
        <p:spPr>
          <a:xfrm>
            <a:off x="2159025" y="1054864"/>
            <a:ext cx="10158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</a:rPr>
              <a:t>GOAL 1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60" name="Google Shape;160;p22"/>
          <p:cNvSpPr txBox="1"/>
          <p:nvPr>
            <p:ph idx="4294967295" type="ctrTitle"/>
          </p:nvPr>
        </p:nvSpPr>
        <p:spPr>
          <a:xfrm>
            <a:off x="6979775" y="2099188"/>
            <a:ext cx="10158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GOAL 3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504825" y="798003"/>
            <a:ext cx="414000" cy="3936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3756650" y="4111748"/>
            <a:ext cx="861900" cy="2649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idx="4294967295" type="subTitle"/>
          </p:nvPr>
        </p:nvSpPr>
        <p:spPr>
          <a:xfrm>
            <a:off x="1159450" y="1588325"/>
            <a:ext cx="23190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Restaurant Segmentation</a:t>
            </a:r>
            <a:endParaRPr sz="1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 using clustering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64" name="Google Shape;164;p22"/>
          <p:cNvSpPr txBox="1"/>
          <p:nvPr>
            <p:ph idx="4294967295" type="subTitle"/>
          </p:nvPr>
        </p:nvSpPr>
        <p:spPr>
          <a:xfrm>
            <a:off x="6952738" y="2654201"/>
            <a:ext cx="19695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Restaurant Recommendation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-496575" y="4465293"/>
            <a:ext cx="930600" cy="7560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969725" y="2020471"/>
            <a:ext cx="174300" cy="7560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type="ctrTitle"/>
          </p:nvPr>
        </p:nvSpPr>
        <p:spPr>
          <a:xfrm flipH="1">
            <a:off x="0" y="0"/>
            <a:ext cx="91440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Goals</a:t>
            </a:r>
            <a:endParaRPr b="1" sz="4800"/>
          </a:p>
        </p:txBody>
      </p:sp>
      <p:cxnSp>
        <p:nvCxnSpPr>
          <p:cNvPr id="168" name="Google Shape;168;p22"/>
          <p:cNvCxnSpPr/>
          <p:nvPr/>
        </p:nvCxnSpPr>
        <p:spPr>
          <a:xfrm rot="10800000">
            <a:off x="1982800" y="3031750"/>
            <a:ext cx="2159100" cy="900"/>
          </a:xfrm>
          <a:prstGeom prst="straightConnector1">
            <a:avLst/>
          </a:prstGeom>
          <a:noFill/>
          <a:ln cap="flat" cmpd="sng" w="9525">
            <a:solidFill>
              <a:srgbClr val="8687D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9" name="Google Shape;169;p22"/>
          <p:cNvSpPr txBox="1"/>
          <p:nvPr>
            <p:ph idx="4294967295" type="ctrTitle"/>
          </p:nvPr>
        </p:nvSpPr>
        <p:spPr>
          <a:xfrm>
            <a:off x="2299975" y="2513589"/>
            <a:ext cx="10158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</a:rPr>
              <a:t>GOAL 2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70" name="Google Shape;170;p22"/>
          <p:cNvSpPr txBox="1"/>
          <p:nvPr>
            <p:ph idx="4294967295" type="subTitle"/>
          </p:nvPr>
        </p:nvSpPr>
        <p:spPr>
          <a:xfrm>
            <a:off x="1159450" y="3020275"/>
            <a:ext cx="23190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Topic Modelling for </a:t>
            </a:r>
            <a:endParaRPr sz="16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Review Analysis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6" type="ctrTitle"/>
          </p:nvPr>
        </p:nvSpPr>
        <p:spPr>
          <a:xfrm>
            <a:off x="1084500" y="632647"/>
            <a:ext cx="34875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Description</a:t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3452400" y="1350425"/>
            <a:ext cx="2239200" cy="350100"/>
          </a:xfrm>
          <a:prstGeom prst="rect">
            <a:avLst/>
          </a:prstGeom>
          <a:solidFill>
            <a:srgbClr val="8687D1">
              <a:alpha val="49720"/>
            </a:srgbClr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3452400" y="2443797"/>
            <a:ext cx="2239200" cy="350100"/>
          </a:xfrm>
          <a:prstGeom prst="rect">
            <a:avLst/>
          </a:prstGeom>
          <a:solidFill>
            <a:srgbClr val="8687D1">
              <a:alpha val="49720"/>
            </a:srgbClr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3452400" y="3537168"/>
            <a:ext cx="2239200" cy="350100"/>
          </a:xfrm>
          <a:prstGeom prst="rect">
            <a:avLst/>
          </a:prstGeom>
          <a:solidFill>
            <a:srgbClr val="8687D1">
              <a:alpha val="49720"/>
            </a:srgbClr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4" type="ctrTitle"/>
          </p:nvPr>
        </p:nvSpPr>
        <p:spPr>
          <a:xfrm>
            <a:off x="759900" y="3403224"/>
            <a:ext cx="22392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Business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0" name="Google Shape;180;p23"/>
          <p:cNvSpPr txBox="1"/>
          <p:nvPr>
            <p:ph idx="7" type="ctrTitle"/>
          </p:nvPr>
        </p:nvSpPr>
        <p:spPr>
          <a:xfrm>
            <a:off x="1164175" y="1216631"/>
            <a:ext cx="18348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Yelp Dataset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1233000" y="1642400"/>
            <a:ext cx="18348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Subset of businesses, reviews, and user data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 txBox="1"/>
          <p:nvPr>
            <p:ph type="ctrTitle"/>
          </p:nvPr>
        </p:nvSpPr>
        <p:spPr>
          <a:xfrm flipH="1">
            <a:off x="6076199" y="1216631"/>
            <a:ext cx="19065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Filtering</a:t>
            </a:r>
            <a:endParaRPr/>
          </a:p>
        </p:txBody>
      </p:sp>
      <p:sp>
        <p:nvSpPr>
          <p:cNvPr id="183" name="Google Shape;183;p23"/>
          <p:cNvSpPr txBox="1"/>
          <p:nvPr>
            <p:ph idx="5" type="ctrTitle"/>
          </p:nvPr>
        </p:nvSpPr>
        <p:spPr>
          <a:xfrm>
            <a:off x="811400" y="2309928"/>
            <a:ext cx="21876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Reviews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23"/>
          <p:cNvSpPr txBox="1"/>
          <p:nvPr>
            <p:ph idx="9" type="subTitle"/>
          </p:nvPr>
        </p:nvSpPr>
        <p:spPr>
          <a:xfrm>
            <a:off x="962100" y="2687550"/>
            <a:ext cx="22392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1000"/>
              </a:spcAft>
              <a:buSzPts val="1200"/>
              <a:buChar char=""/>
            </a:pPr>
            <a:r>
              <a:rPr lang="es" sz="1200"/>
              <a:t>5</a:t>
            </a:r>
            <a:r>
              <a:rPr lang="es" sz="1200"/>
              <a:t>.8 Million user reviews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185" name="Google Shape;185;p23"/>
          <p:cNvSpPr txBox="1"/>
          <p:nvPr>
            <p:ph idx="14" type="subTitle"/>
          </p:nvPr>
        </p:nvSpPr>
        <p:spPr>
          <a:xfrm>
            <a:off x="368475" y="3829000"/>
            <a:ext cx="2768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Char char=""/>
            </a:pPr>
            <a:r>
              <a:rPr lang="es" sz="1200">
                <a:solidFill>
                  <a:schemeClr val="dk1"/>
                </a:solidFill>
              </a:rPr>
              <a:t>180K businesses across USA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6" name="Google Shape;186;p23"/>
          <p:cNvSpPr txBox="1"/>
          <p:nvPr>
            <p:ph idx="16" type="subTitle"/>
          </p:nvPr>
        </p:nvSpPr>
        <p:spPr>
          <a:xfrm flipH="1">
            <a:off x="6076237" y="1642407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Restaurant categories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187" name="Google Shape;187;p23"/>
          <p:cNvSpPr txBox="1"/>
          <p:nvPr>
            <p:ph idx="2" type="ctrTitle"/>
          </p:nvPr>
        </p:nvSpPr>
        <p:spPr>
          <a:xfrm flipH="1">
            <a:off x="6076199" y="2309928"/>
            <a:ext cx="19065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JSON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8" name="Google Shape;188;p23"/>
          <p:cNvSpPr txBox="1"/>
          <p:nvPr>
            <p:ph idx="18" type="subTitle"/>
          </p:nvPr>
        </p:nvSpPr>
        <p:spPr>
          <a:xfrm flipH="1">
            <a:off x="6093490" y="2735700"/>
            <a:ext cx="1451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Merged business file with review file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9" name="Google Shape;189;p23"/>
          <p:cNvSpPr txBox="1"/>
          <p:nvPr>
            <p:ph idx="3" type="ctrTitle"/>
          </p:nvPr>
        </p:nvSpPr>
        <p:spPr>
          <a:xfrm flipH="1">
            <a:off x="6076199" y="3403224"/>
            <a:ext cx="19065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Text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90" name="Google Shape;190;p23"/>
          <p:cNvSpPr txBox="1"/>
          <p:nvPr>
            <p:ph idx="20" type="subTitle"/>
          </p:nvPr>
        </p:nvSpPr>
        <p:spPr>
          <a:xfrm flipH="1">
            <a:off x="6076237" y="3829000"/>
            <a:ext cx="1906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Stemming and Lemmatization of reviews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191" name="Google Shape;191;p23"/>
          <p:cNvCxnSpPr/>
          <p:nvPr/>
        </p:nvCxnSpPr>
        <p:spPr>
          <a:xfrm>
            <a:off x="4572000" y="1043728"/>
            <a:ext cx="0" cy="356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3"/>
          <p:cNvSpPr/>
          <p:nvPr/>
        </p:nvSpPr>
        <p:spPr>
          <a:xfrm>
            <a:off x="8906075" y="3867512"/>
            <a:ext cx="1073700" cy="7101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843550" y="1330658"/>
            <a:ext cx="1073700" cy="2520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>
            <p:ph idx="6" type="ctrTitle"/>
          </p:nvPr>
        </p:nvSpPr>
        <p:spPr>
          <a:xfrm>
            <a:off x="4572000" y="632647"/>
            <a:ext cx="34875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Preprocessing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ctrTitle"/>
          </p:nvPr>
        </p:nvSpPr>
        <p:spPr>
          <a:xfrm flipH="1">
            <a:off x="4" y="138325"/>
            <a:ext cx="1183200" cy="6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EDA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ctrTitle"/>
          </p:nvPr>
        </p:nvSpPr>
        <p:spPr>
          <a:xfrm flipH="1">
            <a:off x="22850" y="-131625"/>
            <a:ext cx="91440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EDA</a:t>
            </a:r>
            <a:endParaRPr b="1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5" y="672575"/>
            <a:ext cx="8605750" cy="447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ctrTitle"/>
          </p:nvPr>
        </p:nvSpPr>
        <p:spPr>
          <a:xfrm flipH="1">
            <a:off x="0" y="0"/>
            <a:ext cx="9144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Top Categories</a:t>
            </a:r>
            <a:endParaRPr b="1"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9400"/>
            <a:ext cx="4572000" cy="32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69400"/>
            <a:ext cx="4572000" cy="32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 rot="-8100000">
            <a:off x="4525940" y="1560545"/>
            <a:ext cx="882045" cy="859559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3983125" y="900900"/>
            <a:ext cx="19677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Surprisingly  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very similar results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0" y="900900"/>
            <a:ext cx="39723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●"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“Culinary districts</a:t>
            </a: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"</a:t>
            </a: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 of Las Vegas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●"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"categories" to cluster for similarity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●"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"longitude" and "latitude" to cluster closeness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●"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“K-means” for number of clusters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27"/>
          <p:cNvGraphicFramePr/>
          <p:nvPr/>
        </p:nvGraphicFramePr>
        <p:xfrm>
          <a:off x="240944" y="1560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{4EC2A2B5-F094-4517-8501-12AB86750434}</a:tableStyleId>
              </a:tblPr>
              <a:tblGrid>
                <a:gridCol w="490275"/>
                <a:gridCol w="2049125"/>
                <a:gridCol w="1452000"/>
              </a:tblGrid>
              <a:tr h="31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Topic No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Top words for the topic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Assigned Topic Label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Burger, Fry, Cold, Disappointed, Sandwich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Poor Fast food menu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Meat, Seafood, Dry, Shrimp, Sushi, prime rib, dinner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Poor non-vegetarian dishes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Table, Time, Wait, Server, Minute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High wait time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Breakfast, Egg, Cold, Brunch, coffee, bacon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Poor breakfast items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Price, Quality, Worth, better, eat, time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Too Expensive/Not worth the price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2" name="Google Shape;222;p27"/>
          <p:cNvGraphicFramePr/>
          <p:nvPr/>
        </p:nvGraphicFramePr>
        <p:xfrm>
          <a:off x="4583341" y="1559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{4EC2A2B5-F094-4517-8501-12AB86750434}</a:tableStyleId>
              </a:tblPr>
              <a:tblGrid>
                <a:gridCol w="524050"/>
                <a:gridCol w="2190350"/>
                <a:gridCol w="1552100"/>
              </a:tblGrid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Topic No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Top words for the topic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Assigned Topic Label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 come, table, say, wait, just, time, tell, sit, server, leave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High Wait Time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pizza, cheese, delivery, crust, pepperoni, slice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Pizza/ delivery issues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chicken, taste, like, good, eat, sauce, place, just, rice, meat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Poor main course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food, service, good, horrible, place, worst, slow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Slow/ bad customer service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 order, time, location, wrong, drive, say, tell, delivery, wait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dk1"/>
                          </a:solidFill>
                        </a:rPr>
                        <a:t>Order/ Delivery Issues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50" marB="63550" marR="63500" marL="63500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p27"/>
          <p:cNvSpPr txBox="1"/>
          <p:nvPr/>
        </p:nvSpPr>
        <p:spPr>
          <a:xfrm>
            <a:off x="925796" y="1115138"/>
            <a:ext cx="2621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Using Latent Dirichlet Allocation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5097350" y="1144400"/>
            <a:ext cx="3238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Using </a:t>
            </a: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Non-Negative Matrix Factorization</a:t>
            </a:r>
            <a:endParaRPr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25" name="Google Shape;225;p27"/>
          <p:cNvSpPr txBox="1"/>
          <p:nvPr>
            <p:ph type="ctrTitle"/>
          </p:nvPr>
        </p:nvSpPr>
        <p:spPr>
          <a:xfrm>
            <a:off x="0" y="0"/>
            <a:ext cx="9144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Topic Modelling - I</a:t>
            </a:r>
            <a:endParaRPr b="1"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ctrTitle"/>
          </p:nvPr>
        </p:nvSpPr>
        <p:spPr>
          <a:xfrm>
            <a:off x="0" y="0"/>
            <a:ext cx="9144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Topic Modelling - II</a:t>
            </a:r>
            <a:endParaRPr b="1" sz="4800"/>
          </a:p>
        </p:txBody>
      </p:sp>
      <p:sp>
        <p:nvSpPr>
          <p:cNvPr id="231" name="Google Shape;231;p28"/>
          <p:cNvSpPr txBox="1"/>
          <p:nvPr/>
        </p:nvSpPr>
        <p:spPr>
          <a:xfrm>
            <a:off x="674200" y="1086225"/>
            <a:ext cx="31260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Example review from ‘The Buffet at Bellagio’ </a:t>
            </a:r>
            <a:r>
              <a:rPr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- </a:t>
            </a:r>
            <a:endParaRPr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'really really disappointing nothing tasty several thing inedible definitely not worth money spent'</a:t>
            </a:r>
            <a:endParaRPr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25" y="2408900"/>
            <a:ext cx="2624325" cy="23427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00" y="1434526"/>
            <a:ext cx="4485150" cy="33817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28"/>
          <p:cNvSpPr/>
          <p:nvPr/>
        </p:nvSpPr>
        <p:spPr>
          <a:xfrm>
            <a:off x="257550" y="1434525"/>
            <a:ext cx="476450" cy="2537225"/>
          </a:xfrm>
          <a:custGeom>
            <a:rect b="b" l="l" r="r" t="t"/>
            <a:pathLst>
              <a:path extrusionOk="0" h="93711" w="19058">
                <a:moveTo>
                  <a:pt x="17449" y="0"/>
                </a:moveTo>
                <a:cubicBezTo>
                  <a:pt x="15237" y="4893"/>
                  <a:pt x="6925" y="19104"/>
                  <a:pt x="4177" y="29360"/>
                </a:cubicBezTo>
                <a:cubicBezTo>
                  <a:pt x="1429" y="39616"/>
                  <a:pt x="-1521" y="50811"/>
                  <a:pt x="959" y="61536"/>
                </a:cubicBezTo>
                <a:cubicBezTo>
                  <a:pt x="3439" y="72261"/>
                  <a:pt x="16042" y="88349"/>
                  <a:pt x="19058" y="93711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5" name="Google Shape;235;p28"/>
          <p:cNvSpPr/>
          <p:nvPr/>
        </p:nvSpPr>
        <p:spPr>
          <a:xfrm>
            <a:off x="3418650" y="1434525"/>
            <a:ext cx="1055772" cy="974363"/>
          </a:xfrm>
          <a:custGeom>
            <a:rect b="b" l="l" r="r" t="t"/>
            <a:pathLst>
              <a:path extrusionOk="0" h="51883" w="32980">
                <a:moveTo>
                  <a:pt x="0" y="51883"/>
                </a:moveTo>
                <a:cubicBezTo>
                  <a:pt x="5497" y="43236"/>
                  <a:pt x="27483" y="8647"/>
                  <a:pt x="32980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6" name="Google Shape;236;p28"/>
          <p:cNvSpPr/>
          <p:nvPr/>
        </p:nvSpPr>
        <p:spPr>
          <a:xfrm>
            <a:off x="3418600" y="4751675"/>
            <a:ext cx="1055749" cy="64597"/>
          </a:xfrm>
          <a:custGeom>
            <a:rect b="b" l="l" r="r" t="t"/>
            <a:pathLst>
              <a:path extrusionOk="0" h="4827" w="34186">
                <a:moveTo>
                  <a:pt x="0" y="0"/>
                </a:moveTo>
                <a:cubicBezTo>
                  <a:pt x="5698" y="805"/>
                  <a:pt x="28488" y="4023"/>
                  <a:pt x="34186" y="4827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7" name="Google Shape;237;p28"/>
          <p:cNvSpPr txBox="1"/>
          <p:nvPr/>
        </p:nvSpPr>
        <p:spPr>
          <a:xfrm>
            <a:off x="3489013" y="2710450"/>
            <a:ext cx="9150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ntic"/>
                <a:ea typeface="Antic"/>
                <a:cs typeface="Antic"/>
                <a:sym typeface="Antic"/>
              </a:rPr>
              <a:t>Average values</a:t>
            </a:r>
            <a:endParaRPr b="1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ntic"/>
                <a:ea typeface="Antic"/>
                <a:cs typeface="Antic"/>
                <a:sym typeface="Antic"/>
              </a:rPr>
              <a:t>for all reviews</a:t>
            </a:r>
            <a:endParaRPr b="1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6568550" y="645225"/>
            <a:ext cx="1491000" cy="618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ntic"/>
                <a:ea typeface="Antic"/>
                <a:cs typeface="Antic"/>
                <a:sym typeface="Antic"/>
              </a:rPr>
              <a:t>Poor Non -</a:t>
            </a:r>
            <a:endParaRPr b="1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ntic"/>
                <a:ea typeface="Antic"/>
                <a:cs typeface="Antic"/>
                <a:sym typeface="Antic"/>
              </a:rPr>
              <a:t>Vegetarian</a:t>
            </a:r>
            <a:r>
              <a:rPr b="1" lang="es">
                <a:latin typeface="Antic"/>
                <a:ea typeface="Antic"/>
                <a:cs typeface="Antic"/>
                <a:sym typeface="Antic"/>
              </a:rPr>
              <a:t> Dishes</a:t>
            </a:r>
            <a:endParaRPr b="1">
              <a:latin typeface="Antic"/>
              <a:ea typeface="Antic"/>
              <a:cs typeface="Antic"/>
              <a:sym typeface="Antic"/>
            </a:endParaRPr>
          </a:p>
        </p:txBody>
      </p:sp>
      <p:cxnSp>
        <p:nvCxnSpPr>
          <p:cNvPr id="239" name="Google Shape;239;p28"/>
          <p:cNvCxnSpPr/>
          <p:nvPr/>
        </p:nvCxnSpPr>
        <p:spPr>
          <a:xfrm flipH="1">
            <a:off x="6075050" y="991650"/>
            <a:ext cx="493500" cy="806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0" y="0"/>
            <a:ext cx="9144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6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Latent Semantic Analysis</a:t>
            </a:r>
            <a:endParaRPr b="1" sz="4800">
              <a:solidFill>
                <a:schemeClr val="accent6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aphicFrame>
        <p:nvGraphicFramePr>
          <p:cNvPr id="245" name="Google Shape;245;p29"/>
          <p:cNvGraphicFramePr/>
          <p:nvPr/>
        </p:nvGraphicFramePr>
        <p:xfrm>
          <a:off x="0" y="96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{848A9F48-1CEA-4CD0-8109-900A1850D1E4}</a:tableStyleId>
              </a:tblPr>
              <a:tblGrid>
                <a:gridCol w="661675"/>
                <a:gridCol w="862325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81000">
                <a:tc gridSpan="1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Top 3 topics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Positive Reviews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Negative Reviews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0.559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</a:rPr>
                        <a:t>great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-0.898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pizza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0.284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0.498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room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0.421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pizza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</a:rPr>
                        <a:t>great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0.256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-0.152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</a:rPr>
                        <a:t>great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0.33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hotel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order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0.236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place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0.254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order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-0.125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crust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service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-0.255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buffer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0.184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service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pizza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order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stay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0.254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order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service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0.078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sushi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0.155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great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-0.196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3"/>
                          </a:solidFill>
                        </a:rPr>
                        <a:t>order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0.253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great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" name="Google Shape;246;p29"/>
          <p:cNvSpPr/>
          <p:nvPr/>
        </p:nvSpPr>
        <p:spPr>
          <a:xfrm flipH="1" rot="10800000">
            <a:off x="1824600" y="4160550"/>
            <a:ext cx="1446600" cy="606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3309625" y="4378425"/>
            <a:ext cx="1770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Antic"/>
                <a:ea typeface="Antic"/>
                <a:cs typeface="Antic"/>
                <a:sym typeface="Antic"/>
              </a:rPr>
              <a:t>Relative Strength</a:t>
            </a:r>
            <a:endParaRPr b="1" sz="18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48" name="Google Shape;248;p29"/>
          <p:cNvSpPr/>
          <p:nvPr/>
        </p:nvSpPr>
        <p:spPr>
          <a:xfrm rot="10800000">
            <a:off x="5118900" y="4160550"/>
            <a:ext cx="1522200" cy="606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taurant Marketing Plan ">
  <a:themeElements>
    <a:clrScheme name="Simple Light">
      <a:dk1>
        <a:srgbClr val="3B5C36"/>
      </a:dk1>
      <a:lt1>
        <a:srgbClr val="F3F3F3"/>
      </a:lt1>
      <a:dk2>
        <a:srgbClr val="666666"/>
      </a:dk2>
      <a:lt2>
        <a:srgbClr val="EEEEEE"/>
      </a:lt2>
      <a:accent1>
        <a:srgbClr val="8687D1"/>
      </a:accent1>
      <a:accent2>
        <a:srgbClr val="3B5C36"/>
      </a:accent2>
      <a:accent3>
        <a:srgbClr val="FF9900"/>
      </a:accent3>
      <a:accent4>
        <a:srgbClr val="FF9900"/>
      </a:accent4>
      <a:accent5>
        <a:srgbClr val="8687D1"/>
      </a:accent5>
      <a:accent6>
        <a:srgbClr val="8687D1"/>
      </a:accent6>
      <a:hlink>
        <a:srgbClr val="3B5C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